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99" r:id="rId3"/>
    <p:sldId id="257" r:id="rId4"/>
    <p:sldId id="258" r:id="rId5"/>
    <p:sldId id="259" r:id="rId6"/>
    <p:sldId id="260" r:id="rId7"/>
    <p:sldId id="261" r:id="rId8"/>
    <p:sldId id="262" r:id="rId9"/>
    <p:sldId id="305" r:id="rId10"/>
    <p:sldId id="306" r:id="rId11"/>
    <p:sldId id="263" r:id="rId12"/>
    <p:sldId id="264" r:id="rId13"/>
    <p:sldId id="322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307" r:id="rId23"/>
    <p:sldId id="308" r:id="rId24"/>
    <p:sldId id="309" r:id="rId25"/>
    <p:sldId id="310" r:id="rId26"/>
    <p:sldId id="311" r:id="rId27"/>
    <p:sldId id="274" r:id="rId28"/>
    <p:sldId id="275" r:id="rId29"/>
    <p:sldId id="323" r:id="rId30"/>
    <p:sldId id="276" r:id="rId31"/>
    <p:sldId id="277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287" r:id="rId52"/>
    <p:sldId id="288" r:id="rId53"/>
    <p:sldId id="289" r:id="rId54"/>
    <p:sldId id="290" r:id="rId55"/>
    <p:sldId id="291" r:id="rId56"/>
    <p:sldId id="292" r:id="rId57"/>
    <p:sldId id="293" r:id="rId58"/>
    <p:sldId id="294" r:id="rId59"/>
    <p:sldId id="295" r:id="rId60"/>
    <p:sldId id="296" r:id="rId61"/>
    <p:sldId id="329" r:id="rId62"/>
    <p:sldId id="324" r:id="rId63"/>
    <p:sldId id="325" r:id="rId64"/>
    <p:sldId id="326" r:id="rId65"/>
    <p:sldId id="32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D4919-D4F4-4BBD-8585-EE21AE3D5217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731D1-B42D-401A-983C-9BC52C484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28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5112b17d3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5112b17d3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12b17d3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12b17d3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112b17d36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112b17d36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112b17d36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112b17d36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112b17d36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5112b17d36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112b17d36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112b17d36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112b17d36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112b17d36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112b17d36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112b17d36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112b17d36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5112b17d36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5112b17d3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5112b17d36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112b17d3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5112b17d3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112b17d36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112b17d36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112b17d36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5112b17d36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112b17d36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5112b17d36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112b17d3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112b17d36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112b17d36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5112b17d36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112b17d3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5112b17d3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112b17d3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112b17d3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335DC-78A3-5EB4-DDD4-7FAE8F0B4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70E1A-0984-36E8-991F-834FF2872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5DBF8-C6DC-F0EA-52F2-FB60FC90D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591E5-4364-456E-9CA9-B961A2107046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7863C-0988-6F5C-8F4E-1599744C8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1A65B-4664-E14C-A2BB-6753CB8F1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46F3E-6208-41F6-AE24-3A105933E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5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9068-D1E5-BA79-F685-DFA3C8728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89EBC5-D929-BF98-15F6-3098B30F4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690A9-5AC3-A2EC-23F6-F7399921E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591E5-4364-456E-9CA9-B961A2107046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B65A2-0A38-D217-ECAD-99ACF0778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8604D-09E8-5193-6A3C-36BF9C4B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46F3E-6208-41F6-AE24-3A105933E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1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4A2B60-2364-DEB6-3AC9-62622999A5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542546-EF35-7CCC-FCDD-63E53657E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62378-DDE2-0A01-87AD-3F7ADCA9C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591E5-4364-456E-9CA9-B961A2107046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A682F-6126-DB34-0F74-BAA714BD4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8A650-856C-00CC-A8AE-50D0244C0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46F3E-6208-41F6-AE24-3A105933E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0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1294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8B0A3-1B2E-8D2C-0B24-B2EB33B13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A0863-DC18-C6F3-5290-0E4C81FAC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7E5E7-C985-0D78-6B46-C2EE91791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591E5-4364-456E-9CA9-B961A2107046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DAA3A-3F63-84A2-E65E-B3B45A186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7B9F6-B360-F6D2-4D40-DB9B1977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46F3E-6208-41F6-AE24-3A105933E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65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9A44-6ADF-E451-7033-FC1D05810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930C2-B4CA-D310-46FF-F7EFD2D13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EE0F1-D04E-FE3E-9F8E-3B2079D80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591E5-4364-456E-9CA9-B961A2107046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4AB16-98A9-D878-8230-51C938D2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41A00-12C4-96AA-989A-CFC6CB58C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46F3E-6208-41F6-AE24-3A105933E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4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DF0FE-A5F8-7092-8B3C-1A4E3242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43846-D558-3ADA-F1B3-9B317FDC5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A60A7-CED4-78BB-7897-EDE52CAC4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C7FDC-9308-A2B0-D0EF-C5340C8E0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591E5-4364-456E-9CA9-B961A2107046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72895-0E63-376C-7D7B-A066B47FD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9FAA3A-22AD-CF88-37E8-D6A31EBF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46F3E-6208-41F6-AE24-3A105933E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35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5D492-A762-D51A-5805-72FA7649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86A05-6AF9-FA80-D0C4-2DDFE11E9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C2271-14FA-3426-77DD-72A1ED467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60CF3-DFF4-5DC3-3583-018E53AC0D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0533C2-5FA0-2C31-7641-29990F941A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53CEDA-0F7F-D193-7E7D-6CC626839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591E5-4364-456E-9CA9-B961A2107046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016A41-994E-3B09-0FDE-D750E279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343894-DDEF-C406-ED4D-1AC42D244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46F3E-6208-41F6-AE24-3A105933E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53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08346-B10B-F160-95A3-40104304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EB04CB-9303-B02A-D25B-37B18C6BB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591E5-4364-456E-9CA9-B961A2107046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D9A85-6D19-B94C-7305-D40C9EA82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05702-2D81-B577-24F8-A9C42FB45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46F3E-6208-41F6-AE24-3A105933E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74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F809F8-ADDF-7D85-CB8B-5EFEE005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591E5-4364-456E-9CA9-B961A2107046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57B67E-2264-9EA6-6DA0-F6BF7E721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33B10-C032-F1F3-12DD-D72A9C53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46F3E-6208-41F6-AE24-3A105933E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3D2F1-CD5C-FD70-2CC3-9E9F2254B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407C7-050B-7A07-E0D7-E72BFF7A4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4C6558-AB1B-D70C-85C1-7835E90E3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5E420-B1B8-37A1-6064-443E695B6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591E5-4364-456E-9CA9-B961A2107046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D0118-AADB-A5C1-8FA3-6A658BACC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12C8A7-93BF-F6DC-1FA4-2D862764A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46F3E-6208-41F6-AE24-3A105933E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86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A0BE-53A9-B343-4F15-CC1A6764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79277A-201A-17CB-D42B-0581027A41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43C254-D731-1895-A11C-9637185E6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2FA695-4D5B-9F32-BB99-D00B83833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591E5-4364-456E-9CA9-B961A2107046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28ED9-18FA-4276-B53F-797304F14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99CEA2-A915-63E4-D39F-48201CF4E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46F3E-6208-41F6-AE24-3A105933E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62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388155-8104-AE12-6867-F51F451F6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63C21-996C-D97D-FBBC-5F584D874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9AE18-FC08-E599-F8F8-812E3C47A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591E5-4364-456E-9CA9-B961A2107046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15EC6-E4DE-7094-E6AF-00311DA23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9EF27-1E74-C5C5-6455-F3C4967161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46F3E-6208-41F6-AE24-3A105933E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4X4OZTwftg&amp;list=PLxP0p--aBHmIAeOBX1lkpTn-wAbAimg8-" TargetMode="External"/><Relationship Id="rId2" Type="http://schemas.openxmlformats.org/officeDocument/2006/relationships/hyperlink" Target="https://crypto-textbook.com/slides.php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NmM9HA2MQGI" TargetMode="External"/><Relationship Id="rId4" Type="http://schemas.openxmlformats.org/officeDocument/2006/relationships/hyperlink" Target="https://www.youtube.com/watch?v=NF1pwjL9-DE&amp;t=1s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4570-A3C2-EBC7-157F-9D09746CDC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96064-2CBA-0871-B7B4-1180A41A34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Cryptography Wallpapers - Top Free Cryptography Backgrounds -  WallpaperAccess">
            <a:extLst>
              <a:ext uri="{FF2B5EF4-FFF2-40B4-BE49-F238E27FC236}">
                <a16:creationId xmlns:a16="http://schemas.microsoft.com/office/drawing/2014/main" id="{3807FCAD-6BBE-07F2-C49D-5A67B1B8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F57DA4-E3FF-5693-DA3C-84643F8DABFC}"/>
              </a:ext>
            </a:extLst>
          </p:cNvPr>
          <p:cNvSpPr txBox="1"/>
          <p:nvPr/>
        </p:nvSpPr>
        <p:spPr>
          <a:xfrm>
            <a:off x="3630168" y="106700"/>
            <a:ext cx="6035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CRYPTOGRAPHY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9054E7-6B5C-31A2-E6F6-9A7F2FC47EFC}"/>
              </a:ext>
            </a:extLst>
          </p:cNvPr>
          <p:cNvSpPr txBox="1"/>
          <p:nvPr/>
        </p:nvSpPr>
        <p:spPr>
          <a:xfrm>
            <a:off x="7680960" y="5239512"/>
            <a:ext cx="4325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A.K.M. MEHEDI HASAN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</a:rPr>
              <a:t>Lecturer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</a:rPr>
              <a:t>CSE,BUET</a:t>
            </a:r>
          </a:p>
        </p:txBody>
      </p:sp>
    </p:spTree>
    <p:extLst>
      <p:ext uri="{BB962C8B-B14F-4D97-AF65-F5344CB8AC3E}">
        <p14:creationId xmlns:p14="http://schemas.microsoft.com/office/powerpoint/2010/main" val="122237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Why AES? </a:t>
            </a:r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just"/>
            <a:r>
              <a:rPr lang="en"/>
              <a:t>In 1990's the cracking of DES algorithm became possible. </a:t>
            </a:r>
            <a:endParaRPr/>
          </a:p>
          <a:p>
            <a:pPr algn="just">
              <a:spcBef>
                <a:spcPts val="1333"/>
              </a:spcBef>
            </a:pPr>
            <a:r>
              <a:rPr lang="en"/>
              <a:t>Around 50 hours of brute-forcing allowed to crack the  message. </a:t>
            </a:r>
            <a:endParaRPr/>
          </a:p>
          <a:p>
            <a:pPr algn="just">
              <a:spcBef>
                <a:spcPts val="1333"/>
              </a:spcBef>
            </a:pPr>
            <a:r>
              <a:rPr lang="en"/>
              <a:t>NIST started searching for new feasible algorithm and  proposed its requirement in 1997. </a:t>
            </a:r>
            <a:endParaRPr/>
          </a:p>
          <a:p>
            <a:pPr algn="just">
              <a:spcBef>
                <a:spcPts val="1333"/>
              </a:spcBef>
            </a:pPr>
            <a:r>
              <a:rPr lang="en"/>
              <a:t>In 2001 Rijndael algorithm designed by Rijment and  Daemon of Belgium was declared as the winner of the  competition. </a:t>
            </a:r>
            <a:endParaRPr/>
          </a:p>
          <a:p>
            <a:pPr algn="just">
              <a:spcBef>
                <a:spcPts val="1333"/>
              </a:spcBef>
              <a:spcAft>
                <a:spcPts val="1333"/>
              </a:spcAft>
            </a:pPr>
            <a:r>
              <a:rPr lang="en"/>
              <a:t>It met all Security, Cost and Implementation criteria.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How Does AES work?</a:t>
            </a:r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just"/>
            <a:r>
              <a:rPr lang="en"/>
              <a:t>AES basically repeats 4 major functions to encrypt  data. It takes 128 bit block of data and a key and gives a ciphertext as output.The  functions are: </a:t>
            </a:r>
            <a:endParaRPr/>
          </a:p>
          <a:p>
            <a:pPr lvl="1" algn="just">
              <a:spcBef>
                <a:spcPts val="1333"/>
              </a:spcBef>
            </a:pPr>
            <a:r>
              <a:rPr lang="en"/>
              <a:t>Substitute Bytes </a:t>
            </a:r>
            <a:endParaRPr/>
          </a:p>
          <a:p>
            <a:pPr lvl="1" algn="just">
              <a:spcBef>
                <a:spcPts val="1333"/>
              </a:spcBef>
            </a:pPr>
            <a:r>
              <a:rPr lang="en"/>
              <a:t>Shift Rows </a:t>
            </a:r>
            <a:endParaRPr/>
          </a:p>
          <a:p>
            <a:pPr lvl="1" algn="just">
              <a:spcBef>
                <a:spcPts val="1333"/>
              </a:spcBef>
            </a:pPr>
            <a:r>
              <a:rPr lang="en"/>
              <a:t>Mix Columns </a:t>
            </a:r>
            <a:endParaRPr/>
          </a:p>
          <a:p>
            <a:pPr lvl="1" algn="just">
              <a:spcBef>
                <a:spcPts val="1333"/>
              </a:spcBef>
              <a:spcAft>
                <a:spcPts val="1333"/>
              </a:spcAft>
            </a:pPr>
            <a:r>
              <a:rPr lang="en"/>
              <a:t>Add Key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1970040" y="797355"/>
            <a:ext cx="6451583" cy="526328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F4D0C2-81EC-4A77-1014-AC2B8EE2E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532" y="0"/>
            <a:ext cx="5252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72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6774" y="863193"/>
            <a:ext cx="8098451" cy="5501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Analysis of Steps: Key Expansion </a:t>
            </a:r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just"/>
            <a:r>
              <a:rPr lang="en" b="1" dirty="0"/>
              <a:t>Key Expansion:</a:t>
            </a:r>
            <a:r>
              <a:rPr lang="en" dirty="0"/>
              <a:t> In the key expansion process the given 128  bits cipher key is stored in a [4]x[4] byte matrix (16*8=128 bits) and then the four column words of the key matrix is expanded  into a schedule of 44 words (44*4=176 bytes) resulting in 11 round  keys.</a:t>
            </a:r>
          </a:p>
          <a:p>
            <a:pPr algn="just"/>
            <a:endParaRPr dirty="0"/>
          </a:p>
          <a:p>
            <a:pPr algn="just"/>
            <a:r>
              <a:rPr lang="en" dirty="0"/>
              <a:t>Number of round keys = N</a:t>
            </a:r>
            <a:r>
              <a:rPr lang="en" baseline="-25000" dirty="0"/>
              <a:t>r</a:t>
            </a:r>
            <a:r>
              <a:rPr lang="en" dirty="0"/>
              <a:t> + 1. Where N</a:t>
            </a:r>
            <a:r>
              <a:rPr lang="en" baseline="-25000" dirty="0"/>
              <a:t>r</a:t>
            </a:r>
            <a:r>
              <a:rPr lang="en" dirty="0"/>
              <a:t> is the number of  rounds (which is 10 in case of 128 bits key size). So, here, number round keys = 11.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Analysis of Steps: Key Expansion </a:t>
            </a:r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 algn="just">
              <a:spcAft>
                <a:spcPts val="1333"/>
              </a:spcAft>
              <a:buNone/>
            </a:pP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216" y="1356968"/>
            <a:ext cx="11205569" cy="5501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Analysis of Steps: Substitute Bytes </a:t>
            </a:r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 algn="just">
              <a:spcAft>
                <a:spcPts val="1333"/>
              </a:spcAft>
              <a:buNone/>
            </a:pPr>
            <a:r>
              <a:rPr lang="en" b="1"/>
              <a:t>SubBytes:</a:t>
            </a:r>
            <a:r>
              <a:rPr lang="en"/>
              <a:t> Each element of the matrix is replaced by an element of the S-box matrix. </a:t>
            </a:r>
            <a:endParaRPr/>
          </a:p>
        </p:txBody>
      </p:sp>
      <p:sp>
        <p:nvSpPr>
          <p:cNvPr id="134" name="Google Shape;134;p25"/>
          <p:cNvSpPr/>
          <p:nvPr/>
        </p:nvSpPr>
        <p:spPr>
          <a:xfrm>
            <a:off x="1314599" y="2536399"/>
            <a:ext cx="9562800" cy="4321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Analysis of Steps: Substitute Bytes </a:t>
            </a:r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 algn="just">
              <a:buNone/>
            </a:pPr>
            <a:r>
              <a:rPr lang="en" b="1"/>
              <a:t>SubBytes:</a:t>
            </a:r>
            <a:r>
              <a:rPr lang="en"/>
              <a:t> Each element of the matrix is replaced by an element of the S-box matrix. </a:t>
            </a:r>
            <a:endParaRPr/>
          </a:p>
          <a:p>
            <a:pPr algn="just">
              <a:spcBef>
                <a:spcPts val="1333"/>
              </a:spcBef>
            </a:pPr>
            <a:r>
              <a:rPr lang="en"/>
              <a:t>The S-box is a special lookup table which is constructed from Galois fields.</a:t>
            </a:r>
            <a:endParaRPr/>
          </a:p>
          <a:p>
            <a:pPr algn="just"/>
            <a:r>
              <a:rPr lang="en"/>
              <a:t>The Generating function used in this algorithm is GF(2</a:t>
            </a:r>
            <a:r>
              <a:rPr lang="en" baseline="30000"/>
              <a:t>8</a:t>
            </a:r>
            <a:r>
              <a:rPr lang="en"/>
              <a:t>). </a:t>
            </a:r>
            <a:endParaRPr/>
          </a:p>
          <a:p>
            <a:pPr lvl="1" algn="just"/>
            <a:r>
              <a:rPr lang="en"/>
              <a:t>i.e., 256 values are possible</a:t>
            </a:r>
            <a:endParaRPr/>
          </a:p>
          <a:p>
            <a:pPr algn="just"/>
            <a:r>
              <a:rPr lang="en"/>
              <a:t>The elements of the S-box are written in hexadecimal system.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Analysis of Steps: Substitute Bytes </a:t>
            </a:r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 algn="just">
              <a:spcAft>
                <a:spcPts val="1333"/>
              </a:spcAft>
              <a:buNone/>
            </a:pPr>
            <a:endParaRPr/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1511285"/>
            <a:ext cx="4953000" cy="53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800" y="1549400"/>
            <a:ext cx="4927600" cy="53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22117" y="495876"/>
            <a:ext cx="3147765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91"/>
              </a:spcBef>
            </a:pPr>
            <a:r>
              <a:rPr spc="-9" dirty="0"/>
              <a:t>Cryptography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967369" y="1489776"/>
            <a:ext cx="8133933" cy="1939269"/>
          </a:xfrm>
          <a:prstGeom prst="rect">
            <a:avLst/>
          </a:prstGeom>
        </p:spPr>
        <p:txBody>
          <a:bodyPr vert="horz" wrap="square" lIns="0" tIns="700552" rIns="0" bIns="0" rtlCol="0">
            <a:spAutoFit/>
          </a:bodyPr>
          <a:lstStyle/>
          <a:p>
            <a:pPr marL="210359" marR="4611">
              <a:lnSpc>
                <a:spcPct val="97700"/>
              </a:lnSpc>
              <a:spcBef>
                <a:spcPts val="163"/>
              </a:spcBef>
            </a:pPr>
            <a:r>
              <a:rPr lang="en-US" sz="2723" dirty="0">
                <a:latin typeface="DejaVu Serif"/>
                <a:cs typeface="DejaVu Serif"/>
              </a:rPr>
              <a:t>Cryptography is the study of secure communications techniques that allow only the sender and intended recipient of a message to view its contents.</a:t>
            </a:r>
            <a:endParaRPr sz="2723" dirty="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36202" y="5042648"/>
            <a:ext cx="7396267" cy="430664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2723" spc="14" dirty="0">
                <a:latin typeface="DejaVu Serif"/>
                <a:cs typeface="DejaVu Serif"/>
              </a:rPr>
              <a:t>ABC </a:t>
            </a:r>
            <a:r>
              <a:rPr sz="2723" spc="-5" dirty="0">
                <a:latin typeface="DejaVu Serif"/>
                <a:cs typeface="DejaVu Serif"/>
              </a:rPr>
              <a:t>(meaningful message)-&gt;</a:t>
            </a:r>
            <a:r>
              <a:rPr sz="2723" spc="-82" dirty="0">
                <a:latin typeface="DejaVu Serif"/>
                <a:cs typeface="DejaVu Serif"/>
              </a:rPr>
              <a:t> </a:t>
            </a:r>
            <a:r>
              <a:rPr sz="2723" spc="-5" dirty="0">
                <a:latin typeface="DejaVu Serif"/>
                <a:cs typeface="DejaVu Serif"/>
              </a:rPr>
              <a:t>ZYX(cipher)</a:t>
            </a:r>
            <a:endParaRPr sz="2723">
              <a:latin typeface="DejaVu Serif"/>
              <a:cs typeface="DejaVu Serif"/>
            </a:endParaRPr>
          </a:p>
        </p:txBody>
      </p:sp>
    </p:spTree>
    <p:extLst>
      <p:ext uri="{BB962C8B-B14F-4D97-AF65-F5344CB8AC3E}">
        <p14:creationId xmlns:p14="http://schemas.microsoft.com/office/powerpoint/2010/main" val="2692296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Analysis of Steps: Shift Rows </a:t>
            </a:r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 algn="just">
              <a:spcAft>
                <a:spcPts val="1333"/>
              </a:spcAft>
              <a:buNone/>
            </a:pPr>
            <a:r>
              <a:rPr lang="en" b="1"/>
              <a:t>Shift Rows: </a:t>
            </a:r>
            <a:r>
              <a:rPr lang="en"/>
              <a:t>In this step rows of the block are cylindrically shifted in left/right direction. The first row is untouched, the second one is shift by one, third one by two and the fourth one by three. </a:t>
            </a:r>
            <a:endParaRPr/>
          </a:p>
        </p:txBody>
      </p:sp>
      <p:sp>
        <p:nvSpPr>
          <p:cNvPr id="155" name="Google Shape;155;p28"/>
          <p:cNvSpPr/>
          <p:nvPr/>
        </p:nvSpPr>
        <p:spPr>
          <a:xfrm>
            <a:off x="1437012" y="3013744"/>
            <a:ext cx="9318000" cy="3157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Analysis of Steps: Shift Rows 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9622D-8DAA-B1A9-8C77-1DFFB0082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00" y="1721528"/>
            <a:ext cx="11776400" cy="41275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 algn="just">
              <a:buNone/>
            </a:pPr>
            <a:r>
              <a:rPr lang="en" b="1"/>
              <a:t>Mix columns:</a:t>
            </a:r>
            <a:r>
              <a:rPr lang="en"/>
              <a:t> This is the most important part of the algorithm. It causes the flip of bits to spread all over the block. In this step the block is multiplied with a fixed matrix. The multiplication is a field multiplication in galois field.</a:t>
            </a:r>
            <a:endParaRPr/>
          </a:p>
          <a:p>
            <a:pPr marL="0" indent="0" algn="just">
              <a:spcBef>
                <a:spcPts val="1333"/>
              </a:spcBef>
              <a:spcAft>
                <a:spcPts val="1333"/>
              </a:spcAft>
              <a:buNone/>
            </a:pPr>
            <a:r>
              <a:rPr lang="en"/>
              <a:t>For each row there are 16 multiplication, 12 XORs  and a 4 byte output. </a:t>
            </a:r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Analysis of Steps: Mix columns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Analysis of Steps: Mix columns </a:t>
            </a:r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 algn="just">
              <a:spcAft>
                <a:spcPts val="1333"/>
              </a:spcAft>
              <a:buNone/>
            </a:pPr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536650"/>
            <a:ext cx="12191999" cy="4269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Analysis of Steps: Mix columns </a:t>
            </a:r>
            <a:endParaRPr/>
          </a:p>
        </p:txBody>
      </p:sp>
      <p:sp>
        <p:nvSpPr>
          <p:cNvPr id="181" name="Google Shape;181;p3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 algn="just">
              <a:spcAft>
                <a:spcPts val="1333"/>
              </a:spcAft>
              <a:buNone/>
            </a:pPr>
            <a:endParaRPr/>
          </a:p>
        </p:txBody>
      </p:sp>
      <p:pic>
        <p:nvPicPr>
          <p:cNvPr id="182" name="Google Shape;18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33000"/>
            <a:ext cx="12192000" cy="4362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Analysis of Steps: Mix columns </a:t>
            </a:r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01638"/>
            <a:ext cx="12192000" cy="3254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Analysis of Steps: Add round key </a:t>
            </a:r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 algn="just">
              <a:spcAft>
                <a:spcPts val="1333"/>
              </a:spcAft>
              <a:buNone/>
            </a:pPr>
            <a:r>
              <a:rPr lang="en" b="1"/>
              <a:t>Add round key:</a:t>
            </a:r>
            <a:r>
              <a:rPr lang="en"/>
              <a:t> In this step, each byte is XOR-ed with corresponding element of the key matrix. </a:t>
            </a:r>
            <a:endParaRPr/>
          </a:p>
        </p:txBody>
      </p:sp>
      <p:sp>
        <p:nvSpPr>
          <p:cNvPr id="196" name="Google Shape;196;p34"/>
          <p:cNvSpPr/>
          <p:nvPr/>
        </p:nvSpPr>
        <p:spPr>
          <a:xfrm>
            <a:off x="1242201" y="2599197"/>
            <a:ext cx="9707600" cy="4258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4A1B05-31C0-1039-4869-C226693E2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23825"/>
            <a:ext cx="967740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90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32741C-D8DD-D0C4-66FD-047F9A5BF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52400"/>
            <a:ext cx="1049655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62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Asymmetric Cryptography </a:t>
            </a:r>
            <a:endParaRPr dirty="0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334" y="1417843"/>
            <a:ext cx="11489332" cy="5440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4570-A3C2-EBC7-157F-9D09746CDC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96064-2CBA-0871-B7B4-1180A41A34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57DA4-E3FF-5693-DA3C-84643F8DABFC}"/>
              </a:ext>
            </a:extLst>
          </p:cNvPr>
          <p:cNvSpPr txBox="1"/>
          <p:nvPr/>
        </p:nvSpPr>
        <p:spPr>
          <a:xfrm>
            <a:off x="3319272" y="152420"/>
            <a:ext cx="6035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CRYPTOGRAPHY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9054E7-6B5C-31A2-E6F6-9A7F2FC47EFC}"/>
              </a:ext>
            </a:extLst>
          </p:cNvPr>
          <p:cNvSpPr txBox="1"/>
          <p:nvPr/>
        </p:nvSpPr>
        <p:spPr>
          <a:xfrm>
            <a:off x="7680960" y="5239512"/>
            <a:ext cx="4325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A.K.M. MEHEDI HASAN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</a:rPr>
              <a:t>Lecturer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</a:rPr>
              <a:t>CSE,BUET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38A8D7-D928-5B1E-4B25-7CB39C5B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28575"/>
            <a:ext cx="11458575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92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5F6292-4064-F696-6F63-562A76EF1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580" y="0"/>
            <a:ext cx="9266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07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025F0C-5B53-0526-24AF-89524362F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92" y="0"/>
            <a:ext cx="9982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82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A7ED59-A2C7-0066-9FB2-B60C9DE31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157287"/>
            <a:ext cx="101060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82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56DF75-2D46-7058-49BB-1653121B7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-204788"/>
            <a:ext cx="107315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D76F07-5F31-4608-F572-6C0BEBA32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852" y="6653212"/>
            <a:ext cx="8382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51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2E3DA5-5A4A-5EA1-DA8A-3AF0EC00A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83" y="0"/>
            <a:ext cx="8969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21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7D7DBD-66ED-A38F-F0E0-D0C46E5A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785812"/>
            <a:ext cx="101536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86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FB9C5E-E2EA-B0AC-9DF8-EBCF482F0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49" y="0"/>
            <a:ext cx="1079770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A14408-611C-CE8C-42C7-99D83F324F7A}"/>
              </a:ext>
            </a:extLst>
          </p:cNvPr>
          <p:cNvSpPr/>
          <p:nvPr/>
        </p:nvSpPr>
        <p:spPr>
          <a:xfrm>
            <a:off x="6793992" y="5166360"/>
            <a:ext cx="4306824" cy="6126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7E5830-98CA-15DA-FE94-229B3692DF45}"/>
              </a:ext>
            </a:extLst>
          </p:cNvPr>
          <p:cNvSpPr/>
          <p:nvPr/>
        </p:nvSpPr>
        <p:spPr>
          <a:xfrm>
            <a:off x="2093133" y="5518404"/>
            <a:ext cx="4306824" cy="6126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7A6D9D-18D4-0604-3734-0FAB2D7D8379}"/>
              </a:ext>
            </a:extLst>
          </p:cNvPr>
          <p:cNvSpPr/>
          <p:nvPr/>
        </p:nvSpPr>
        <p:spPr>
          <a:xfrm>
            <a:off x="4523232" y="6012180"/>
            <a:ext cx="6275832" cy="6126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13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A7EB1A-C565-727A-680C-D3C6B25C6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851" y="0"/>
            <a:ext cx="9542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59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4C4326-DEFB-ABF6-A9F1-1D841B9F2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64" y="0"/>
            <a:ext cx="9885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84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FB5A44-C3A9-7F74-1434-27EF221DE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652462"/>
            <a:ext cx="1057275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77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5B3990-F6C5-6067-FBC8-3CE0E33DC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309562"/>
            <a:ext cx="10439400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98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27B484-37AD-C71E-5ECD-D4DFCCC17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719262"/>
            <a:ext cx="110871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310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3BE602-640F-CA74-036C-460CD6326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676275"/>
            <a:ext cx="104870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24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8A2E11-3B68-FAA2-ABC3-6F5481015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871537"/>
            <a:ext cx="1089660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65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739E3-360A-8683-C8F5-231B86F4C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508"/>
            <a:ext cx="6989621" cy="30038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6DD614-FF84-8329-7115-828376CFA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767" y="0"/>
            <a:ext cx="4568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043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AEB4C1-D2FC-0E51-283D-C7FD5B64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04" y="0"/>
            <a:ext cx="10474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229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B68CE3-6E9C-CFA6-D74D-5FE679D9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21" y="0"/>
            <a:ext cx="10166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52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22CB62-7C21-F30F-7378-22FB250DC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276225"/>
            <a:ext cx="1095375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19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BB9CF-36E7-51D5-C2DF-F263FF57D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479" y="0"/>
            <a:ext cx="101870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04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44997-53E2-ACC8-9C8D-451E0359B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856" y="0"/>
            <a:ext cx="9020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627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6046FB-7260-9F93-CB59-B399B121E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1163383"/>
            <a:ext cx="106394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46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EDA11A-852B-76E9-67A6-D43822BAB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917" y="0"/>
            <a:ext cx="10372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94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384ECA-1721-477C-5241-3271BCB3D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71437"/>
            <a:ext cx="5381625" cy="6715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6BDEED-CD40-B4F2-C0B0-E3D2E072A53F}"/>
              </a:ext>
            </a:extLst>
          </p:cNvPr>
          <p:cNvSpPr txBox="1"/>
          <p:nvPr/>
        </p:nvSpPr>
        <p:spPr>
          <a:xfrm>
            <a:off x="7134225" y="2551836"/>
            <a:ext cx="434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Elliptic Curve Cryptography </a:t>
            </a:r>
          </a:p>
        </p:txBody>
      </p:sp>
    </p:spTree>
    <p:extLst>
      <p:ext uri="{BB962C8B-B14F-4D97-AF65-F5344CB8AC3E}">
        <p14:creationId xmlns:p14="http://schemas.microsoft.com/office/powerpoint/2010/main" val="5356006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CBB9CB-21E7-C60E-B927-CE16D7B89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4" y="0"/>
            <a:ext cx="12103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50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393F2B-94CD-4FF4-76D6-AB91C7CF2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54" y="0"/>
            <a:ext cx="10020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03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26B0A8-2B6D-04FD-BB1E-8C4D36FBC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92" y="0"/>
            <a:ext cx="1118981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013969-C7AC-AFED-9EEE-0793236B191F}"/>
              </a:ext>
            </a:extLst>
          </p:cNvPr>
          <p:cNvSpPr txBox="1"/>
          <p:nvPr/>
        </p:nvSpPr>
        <p:spPr>
          <a:xfrm>
            <a:off x="9032138" y="210312"/>
            <a:ext cx="2862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consider only those elliptic curves that have no multiple roots - which is equivalent to the condition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BF0402-E29A-04B8-A69C-5616836E2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885" y="1410641"/>
            <a:ext cx="26003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677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7ECF7-B1FC-5824-773A-8F1B516C5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57" y="0"/>
            <a:ext cx="9770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63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759D98-19AE-C51B-E2C4-147438B44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185737"/>
            <a:ext cx="1041082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48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960970-0C3A-AA41-047E-6F8AEE001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43" y="0"/>
            <a:ext cx="1074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938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0E3342-8FDF-853D-2528-8526036E0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43" y="0"/>
            <a:ext cx="9993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997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7487AF-9D09-B0AF-1394-5C36E195E9B6}"/>
              </a:ext>
            </a:extLst>
          </p:cNvPr>
          <p:cNvSpPr txBox="1"/>
          <p:nvPr/>
        </p:nvSpPr>
        <p:spPr>
          <a:xfrm>
            <a:off x="1987296" y="2359152"/>
            <a:ext cx="10104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How to calculate 26P?</a:t>
            </a:r>
          </a:p>
        </p:txBody>
      </p:sp>
    </p:spTree>
    <p:extLst>
      <p:ext uri="{BB962C8B-B14F-4D97-AF65-F5344CB8AC3E}">
        <p14:creationId xmlns:p14="http://schemas.microsoft.com/office/powerpoint/2010/main" val="12516374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0AE04-DAC0-8E10-7CCE-4E82F7EEA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46" y="0"/>
            <a:ext cx="10666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11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838334-8F06-C144-D17D-47649EDB6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97" y="0"/>
            <a:ext cx="10278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086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98276F-4227-0A25-83A2-870E82F41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155" y="0"/>
            <a:ext cx="9665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360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A499B6-00B2-B2B1-3145-D81190F5B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22" y="0"/>
            <a:ext cx="10622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20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142BA2-C039-6DA4-F137-08B74837D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22" y="0"/>
            <a:ext cx="10375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088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986D8B-7A03-142E-8820-ED16207F2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433387"/>
            <a:ext cx="115062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699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C05108-A0B5-4695-3C77-CE9C64FDB1AD}"/>
              </a:ext>
            </a:extLst>
          </p:cNvPr>
          <p:cNvSpPr txBox="1"/>
          <p:nvPr/>
        </p:nvSpPr>
        <p:spPr>
          <a:xfrm>
            <a:off x="1014984" y="640079"/>
            <a:ext cx="8165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Links to follow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E66EE-D543-6714-AB74-3F90AFEDA4AE}"/>
              </a:ext>
            </a:extLst>
          </p:cNvPr>
          <p:cNvSpPr txBox="1"/>
          <p:nvPr/>
        </p:nvSpPr>
        <p:spPr>
          <a:xfrm>
            <a:off x="1164336" y="1286410"/>
            <a:ext cx="100126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hlinkClick r:id="rId2"/>
              </a:rPr>
              <a:t>https://crypto-textbook.com/slides.php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hlinkClick r:id="rId3"/>
              </a:rPr>
              <a:t>https://www.youtube.com/watch?v=Q4X4OZTwftg&amp;list=PLxP0p--aBHmIAeOBX1lkpTn-wAbAimg8-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hlinkClick r:id="rId4"/>
              </a:rPr>
              <a:t>https://www.youtube.com/watch?v=NF1pwjL9-DE&amp;t=1s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hlinkClick r:id="rId5"/>
              </a:rPr>
              <a:t>https://www.youtube.com/watch?v=NmM9HA2MQGI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0620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t's over This mind numbing powerpoint presentation is finally over - it's over This mind numbing powerpoint presentation is finally over  frodo">
            <a:extLst>
              <a:ext uri="{FF2B5EF4-FFF2-40B4-BE49-F238E27FC236}">
                <a16:creationId xmlns:a16="http://schemas.microsoft.com/office/drawing/2014/main" id="{A26364F0-3A3C-8974-D070-8EDE46A2B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848" y="0"/>
            <a:ext cx="91586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925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7EBB29-2236-E254-A03A-78EA320EE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05" y="0"/>
            <a:ext cx="10359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05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F08FB-EB7C-26B5-CD4E-F3722D1DC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1651444"/>
            <a:ext cx="10296525" cy="4524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C4753-C571-4814-86B2-242016BB60C9}"/>
              </a:ext>
            </a:extLst>
          </p:cNvPr>
          <p:cNvSpPr txBox="1"/>
          <p:nvPr/>
        </p:nvSpPr>
        <p:spPr>
          <a:xfrm>
            <a:off x="947737" y="457200"/>
            <a:ext cx="8065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Things to be remembered</a:t>
            </a:r>
          </a:p>
        </p:txBody>
      </p:sp>
    </p:spTree>
    <p:extLst>
      <p:ext uri="{BB962C8B-B14F-4D97-AF65-F5344CB8AC3E}">
        <p14:creationId xmlns:p14="http://schemas.microsoft.com/office/powerpoint/2010/main" val="1034382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What is AES? </a:t>
            </a: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just"/>
            <a:r>
              <a:rPr lang="en"/>
              <a:t>AES is an encryption standard chosen by the  National Institute of Standards and  Technology(NIST), USA to protect classified  information. It has been accepted world wide as  a desirable algorithm to encrypt sensitive data. </a:t>
            </a:r>
            <a:endParaRPr/>
          </a:p>
          <a:p>
            <a:pPr algn="just">
              <a:spcBef>
                <a:spcPts val="1333"/>
              </a:spcBef>
            </a:pPr>
            <a:r>
              <a:rPr lang="en"/>
              <a:t>It is a block cipher which operates on block size  of 128 bits for both encrypting as well as  decrypting. </a:t>
            </a:r>
            <a:endParaRPr/>
          </a:p>
          <a:p>
            <a:pPr algn="just">
              <a:spcBef>
                <a:spcPts val="1333"/>
              </a:spcBef>
              <a:spcAft>
                <a:spcPts val="1333"/>
              </a:spcAft>
            </a:pPr>
            <a:r>
              <a:rPr lang="en"/>
              <a:t>Each Round performs similar operations.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712</Words>
  <Application>Microsoft Office PowerPoint</Application>
  <PresentationFormat>Widescreen</PresentationFormat>
  <Paragraphs>65</Paragraphs>
  <Slides>65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DejaVu Serif</vt:lpstr>
      <vt:lpstr>Office Theme</vt:lpstr>
      <vt:lpstr>PowerPoint Presentation</vt:lpstr>
      <vt:lpstr>Cryptography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AES? </vt:lpstr>
      <vt:lpstr>Why AES? </vt:lpstr>
      <vt:lpstr>How Does AES work?</vt:lpstr>
      <vt:lpstr>PowerPoint Presentation</vt:lpstr>
      <vt:lpstr>PowerPoint Presentation</vt:lpstr>
      <vt:lpstr>PowerPoint Presentation</vt:lpstr>
      <vt:lpstr>Analysis of Steps: Key Expansion </vt:lpstr>
      <vt:lpstr>Analysis of Steps: Key Expansion </vt:lpstr>
      <vt:lpstr>Analysis of Steps: Substitute Bytes </vt:lpstr>
      <vt:lpstr>Analysis of Steps: Substitute Bytes </vt:lpstr>
      <vt:lpstr>Analysis of Steps: Substitute Bytes </vt:lpstr>
      <vt:lpstr>Analysis of Steps: Shift Rows </vt:lpstr>
      <vt:lpstr>Analysis of Steps: Shift Rows </vt:lpstr>
      <vt:lpstr>Analysis of Steps: Mix columns </vt:lpstr>
      <vt:lpstr>Analysis of Steps: Mix columns </vt:lpstr>
      <vt:lpstr>Analysis of Steps: Mix columns </vt:lpstr>
      <vt:lpstr>Analysis of Steps: Mix columns </vt:lpstr>
      <vt:lpstr>Analysis of Steps: Add round key </vt:lpstr>
      <vt:lpstr>PowerPoint Presentation</vt:lpstr>
      <vt:lpstr>PowerPoint Presentation</vt:lpstr>
      <vt:lpstr>Asymmetric Cryptography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A.K.M. Mehedi Hasan</dc:creator>
  <cp:lastModifiedBy>A.K.M. Mehedi Hasan</cp:lastModifiedBy>
  <cp:revision>6</cp:revision>
  <dcterms:created xsi:type="dcterms:W3CDTF">2023-11-21T19:37:43Z</dcterms:created>
  <dcterms:modified xsi:type="dcterms:W3CDTF">2023-11-22T08:18:12Z</dcterms:modified>
</cp:coreProperties>
</file>